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322" r:id="rId3"/>
    <p:sldId id="333" r:id="rId4"/>
    <p:sldId id="334" r:id="rId5"/>
    <p:sldId id="335" r:id="rId6"/>
    <p:sldId id="336" r:id="rId7"/>
    <p:sldId id="337" r:id="rId8"/>
    <p:sldId id="338" r:id="rId9"/>
    <p:sldId id="323" r:id="rId10"/>
    <p:sldId id="324" r:id="rId11"/>
    <p:sldId id="326" r:id="rId12"/>
    <p:sldId id="339" r:id="rId13"/>
    <p:sldId id="327" r:id="rId14"/>
    <p:sldId id="328" r:id="rId15"/>
    <p:sldId id="340" r:id="rId16"/>
    <p:sldId id="329" r:id="rId17"/>
    <p:sldId id="330" r:id="rId18"/>
    <p:sldId id="341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2.emf"/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1.emf"/><Relationship Id="rId5" Type="http://schemas.openxmlformats.org/officeDocument/2006/relationships/image" Target="../media/image8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</a:t>
            </a:r>
            <a:r>
              <a:rPr lang="en-US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717987"/>
              </p:ext>
            </p:extLst>
          </p:nvPr>
        </p:nvGraphicFramePr>
        <p:xfrm>
          <a:off x="2924355" y="4092314"/>
          <a:ext cx="6771736" cy="9211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Обзор моделей нейронных сетей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Dense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neural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network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Convolutional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neural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network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Recurrent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neural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network</a:t>
                      </a:r>
                      <a:r>
                        <a:rPr lang="en-US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Transformer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для выявления </a:t>
                      </a:r>
                      <a:r>
                        <a:rPr lang="ru-RU" sz="1800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DDoS</a:t>
                      </a: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атак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138652"/>
            <a:ext cx="11029615" cy="4262148"/>
          </a:xfrm>
        </p:spPr>
        <p:txBody>
          <a:bodyPr/>
          <a:lstStyle/>
          <a:p>
            <a:r>
              <a:rPr lang="kk-KZ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Глубокие нейронные сети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DNN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представляют собой модель нейронных сетей с двумя и более скрытыми слоями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Нейронная сеть состоит из входного слоя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содержащего входные данные, скрытых слоев, включающих узлы, называемые нейронами, и выходного слоя, содержащего один или несколько нейронов 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7288B23-FA81-4E18-ADA7-F29776886F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404" y="3335126"/>
            <a:ext cx="3286125" cy="266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83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 этом                             является входным вектором,                       - веса соединения каждого уровня,</a:t>
            </a:r>
          </a:p>
          <a:p>
            <a:r>
              <a:rPr lang="ru-RU" dirty="0"/>
              <a:t>                 - вектор смещения. Уровни от       до           образуют скрытые слои,                      является выходным вектором.</a:t>
            </a:r>
          </a:p>
          <a:p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Элементы скрытых и выходных слоев называются нейронами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Они представлены функциями активации, отвечающими за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нелинейное функциональное отображение между входными данными и переменной отклика. Самыми популярными функциями активации являются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функция, функция гиперболического тангенса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выпрямленная линейная единица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 в основном используется на выходном слое в бинарной классификации, так как определяет выходное значение как 0 или 1. Функция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улучшенная версия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сигмоидной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функции с разницей лишь в том, что в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выходные значения находятся в диапазоне от -1 до 1. В скрытых слоях чаще всего применяется функция активации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приводит к выходному значению 0, если он получает отрицательный вход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иначе для положительных входов он возвращает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изменений, подобно линейной функции. </a:t>
            </a:r>
          </a:p>
          <a:p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применяется в многоклассовой классификации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вычисляя вероятность того, что каждое вхождение принадлежит к заранее определенному классу, и корректирует выходные значения для каждого класса так, чтобы они находились в диапазоне от 0 до 1. 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обычно используется только для выходного слоя.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3255B480-296B-45DB-9058-9346BB7FA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4267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B70F0F37-1EE1-4A85-8031-EB363D0D8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6648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" name="Объект 34">
            <a:extLst>
              <a:ext uri="{FF2B5EF4-FFF2-40B4-BE49-F238E27FC236}">
                <a16:creationId xmlns:a16="http://schemas.microsoft.com/office/drawing/2014/main" id="{67BFC958-83C9-4AA0-B18C-15600AD79C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9366" y="2231773"/>
          <a:ext cx="1246366" cy="301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933" imgH="275895" progId="Equation.DSMT4">
                  <p:embed/>
                </p:oleObj>
              </mc:Choice>
              <mc:Fallback>
                <p:oleObj name="Equation" r:id="rId2" imgW="1141933" imgH="275895" progId="Equation.DSMT4">
                  <p:embed/>
                  <p:pic>
                    <p:nvPicPr>
                      <p:cNvPr id="35" name="Объект 34">
                        <a:extLst>
                          <a:ext uri="{FF2B5EF4-FFF2-40B4-BE49-F238E27FC236}">
                            <a16:creationId xmlns:a16="http://schemas.microsoft.com/office/drawing/2014/main" id="{67BFC958-83C9-4AA0-B18C-15600AD79C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29366" y="2231773"/>
                        <a:ext cx="1246366" cy="301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>
            <a:extLst>
              <a:ext uri="{FF2B5EF4-FFF2-40B4-BE49-F238E27FC236}">
                <a16:creationId xmlns:a16="http://schemas.microsoft.com/office/drawing/2014/main" id="{595CF504-951E-4D6C-99F0-4DF2557010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4278" y="2250822"/>
          <a:ext cx="886189" cy="238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5133" imgH="237766" progId="Equation.DSMT4">
                  <p:embed/>
                </p:oleObj>
              </mc:Choice>
              <mc:Fallback>
                <p:oleObj name="Equation" r:id="rId4" imgW="885133" imgH="237766" progId="Equation.DSMT4">
                  <p:embed/>
                  <p:pic>
                    <p:nvPicPr>
                      <p:cNvPr id="36" name="Объект 35">
                        <a:extLst>
                          <a:ext uri="{FF2B5EF4-FFF2-40B4-BE49-F238E27FC236}">
                            <a16:creationId xmlns:a16="http://schemas.microsoft.com/office/drawing/2014/main" id="{595CF504-951E-4D6C-99F0-4DF2557010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4278" y="2250822"/>
                        <a:ext cx="886189" cy="238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>
            <a:extLst>
              <a:ext uri="{FF2B5EF4-FFF2-40B4-BE49-F238E27FC236}">
                <a16:creationId xmlns:a16="http://schemas.microsoft.com/office/drawing/2014/main" id="{282F4880-18F9-49A0-97CB-72C310781A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7438" y="2585762"/>
          <a:ext cx="7715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0760" imgH="237766" progId="Equation.DSMT4">
                  <p:embed/>
                </p:oleObj>
              </mc:Choice>
              <mc:Fallback>
                <p:oleObj name="Equation" r:id="rId6" imgW="770760" imgH="237766" progId="Equation.DSMT4">
                  <p:embed/>
                  <p:pic>
                    <p:nvPicPr>
                      <p:cNvPr id="37" name="Объект 36">
                        <a:extLst>
                          <a:ext uri="{FF2B5EF4-FFF2-40B4-BE49-F238E27FC236}">
                            <a16:creationId xmlns:a16="http://schemas.microsoft.com/office/drawing/2014/main" id="{282F4880-18F9-49A0-97CB-72C310781A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87438" y="2585762"/>
                        <a:ext cx="7715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D4573244-438A-48F6-9672-C0DEE717A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1305" y="2635754"/>
          <a:ext cx="1619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849" imgH="237766" progId="Equation.DSMT4">
                  <p:embed/>
                </p:oleObj>
              </mc:Choice>
              <mc:Fallback>
                <p:oleObj name="Equation" r:id="rId8" imgW="161849" imgH="237766" progId="Equation.DSMT4">
                  <p:embed/>
                  <p:pic>
                    <p:nvPicPr>
                      <p:cNvPr id="38" name="Объект 37">
                        <a:extLst>
                          <a:ext uri="{FF2B5EF4-FFF2-40B4-BE49-F238E27FC236}">
                            <a16:creationId xmlns:a16="http://schemas.microsoft.com/office/drawing/2014/main" id="{D4573244-438A-48F6-9672-C0DEE717A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31305" y="2635754"/>
                        <a:ext cx="1619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>
            <a:extLst>
              <a:ext uri="{FF2B5EF4-FFF2-40B4-BE49-F238E27FC236}">
                <a16:creationId xmlns:a16="http://schemas.microsoft.com/office/drawing/2014/main" id="{E24416E5-2E1B-4863-907A-ED684C5C85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904" y="2635753"/>
          <a:ext cx="314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3987" imgH="237766" progId="Equation.DSMT4">
                  <p:embed/>
                </p:oleObj>
              </mc:Choice>
              <mc:Fallback>
                <p:oleObj name="Equation" r:id="rId10" imgW="313987" imgH="237766" progId="Equation.DSMT4">
                  <p:embed/>
                  <p:pic>
                    <p:nvPicPr>
                      <p:cNvPr id="39" name="Объект 38">
                        <a:extLst>
                          <a:ext uri="{FF2B5EF4-FFF2-40B4-BE49-F238E27FC236}">
                            <a16:creationId xmlns:a16="http://schemas.microsoft.com/office/drawing/2014/main" id="{E24416E5-2E1B-4863-907A-ED684C5C85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40904" y="2635753"/>
                        <a:ext cx="3143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>
            <a:extLst>
              <a:ext uri="{FF2B5EF4-FFF2-40B4-BE49-F238E27FC236}">
                <a16:creationId xmlns:a16="http://schemas.microsoft.com/office/drawing/2014/main" id="{CEAFF878-17D2-4708-845C-CB9C143E21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15006" y="2618015"/>
          <a:ext cx="91281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3547" imgH="237766" progId="Equation.DSMT4">
                  <p:embed/>
                </p:oleObj>
              </mc:Choice>
              <mc:Fallback>
                <p:oleObj name="Equation" r:id="rId12" imgW="913547" imgH="237766" progId="Equation.DSMT4">
                  <p:embed/>
                  <p:pic>
                    <p:nvPicPr>
                      <p:cNvPr id="40" name="Объект 39">
                        <a:extLst>
                          <a:ext uri="{FF2B5EF4-FFF2-40B4-BE49-F238E27FC236}">
                            <a16:creationId xmlns:a16="http://schemas.microsoft.com/office/drawing/2014/main" id="{CEAFF878-17D2-4708-845C-CB9C143E2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15006" y="2618015"/>
                        <a:ext cx="912813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744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DE987-D6A6-D172-E634-4E79C8AD3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0073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32BB3D79-496A-40D1-9550-1C74D0DDE1E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881306" y="2106254"/>
            <a:ext cx="6429387" cy="412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87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C473DC-1A00-4C67-918F-E2493CF07C8B}"/>
              </a:ext>
            </a:extLst>
          </p:cNvPr>
          <p:cNvSpPr txBox="1"/>
          <p:nvPr/>
        </p:nvSpPr>
        <p:spPr>
          <a:xfrm>
            <a:off x="622301" y="2008787"/>
            <a:ext cx="109473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нейронные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сети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популярных и часто используемых видов нейронных сетей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приобрётший большую популярность благодаря использованию в задачах классификации и распознавания изображений.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применяются при работе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изображениями, в которых фильтр перемещается по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самому изображению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сверточные нейронные сети получили распространение и в задачах по распознаванию речи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обработке естественных языков и анализу тональности.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работе с текстовыми данными необходимо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учитывать, что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имеют разную длину, и в векторном представлении их необходимо привести к одинаковой размерности. Для векторного преобразования обычно используются такие вхождения слов, как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Word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Glove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FastText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281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664BD-9F2F-454B-80CF-7F792B5C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12875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FD3C064-695D-4B0F-B5A1-4FB814EBFE2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309" y="2145771"/>
            <a:ext cx="6645381" cy="417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442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A541F-8C5A-8F69-FC54-C90161AB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69746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E56A905-4F71-D44C-062D-10320F9985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513817" y="2011364"/>
            <a:ext cx="5164365" cy="446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39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6CA08-ACB9-46F2-A34B-227169B3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D287F2-1A12-42DB-AA7F-3322344B4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61921"/>
          </a:xfrm>
        </p:spPr>
        <p:txBody>
          <a:bodyPr/>
          <a:lstStyle/>
          <a:p>
            <a:r>
              <a:rPr lang="ru-RU" dirty="0"/>
              <a:t>Долгая краткосрочная память (Long </a:t>
            </a:r>
            <a:r>
              <a:rPr lang="ru-RU" dirty="0" err="1"/>
              <a:t>short-term</a:t>
            </a:r>
            <a:r>
              <a:rPr lang="ru-RU" dirty="0"/>
              <a:t> </a:t>
            </a:r>
            <a:r>
              <a:rPr lang="ru-RU" dirty="0" err="1"/>
              <a:t>memory</a:t>
            </a:r>
            <a:r>
              <a:rPr lang="en-US" dirty="0"/>
              <a:t> -</a:t>
            </a:r>
            <a:r>
              <a:rPr lang="ru-RU" dirty="0"/>
              <a:t> LSTM) – особая разновидность архитектуры рекуррентных нейронных сетей, способная к обучению долговременным зависимостям. Они были представлены Зеппом </a:t>
            </a:r>
            <a:r>
              <a:rPr lang="ru-RU" dirty="0" err="1"/>
              <a:t>Хохрайтер</a:t>
            </a:r>
            <a:r>
              <a:rPr lang="ru-RU" dirty="0"/>
              <a:t> и Юргеном </a:t>
            </a:r>
            <a:r>
              <a:rPr lang="ru-RU" dirty="0" err="1"/>
              <a:t>Шмидхубером</a:t>
            </a:r>
            <a:r>
              <a:rPr lang="ru-RU" dirty="0"/>
              <a:t> в 1997 году, а затем усовершенствованы и популярно изложены в работах многих других исследователей. Они прекрасно решают целый ряд разнообразных задач и в настоящее время широко используются.</a:t>
            </a:r>
            <a:endParaRPr lang="en-US" dirty="0"/>
          </a:p>
          <a:p>
            <a:r>
              <a:rPr lang="ru-RU" dirty="0"/>
              <a:t>LSTM разработаны специально, чтобы избежать проблемы долговременной зависимости. Запоминание информации на долгие периоды времени – это их обычное поведение, а не что-то, чему они с трудом пытаются обучиться.</a:t>
            </a:r>
            <a:endParaRPr lang="en-US" dirty="0"/>
          </a:p>
          <a:p>
            <a:r>
              <a:rPr lang="ru-RU" dirty="0"/>
              <a:t>Любая рекуррентная нейронная сеть имеет форму цепочки повторяющихся модулей нейронной сети. В обычной RNN структура одного такого модуля очень проста, например, он может представлять собой один слой с функцией активации </a:t>
            </a:r>
            <a:r>
              <a:rPr lang="ru-RU" dirty="0" err="1"/>
              <a:t>tanh</a:t>
            </a:r>
            <a:r>
              <a:rPr lang="ru-RU" dirty="0"/>
              <a:t> (гиперболический тангенс).</a:t>
            </a:r>
          </a:p>
        </p:txBody>
      </p:sp>
    </p:spTree>
    <p:extLst>
      <p:ext uri="{BB962C8B-B14F-4D97-AF65-F5344CB8AC3E}">
        <p14:creationId xmlns:p14="http://schemas.microsoft.com/office/powerpoint/2010/main" val="3071328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95F61-4973-40A6-B72C-F7F9AA2C8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D3EDF5-EC05-425B-B91E-0940049EB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136674" cy="3923330"/>
          </a:xfrm>
        </p:spPr>
        <p:txBody>
          <a:bodyPr/>
          <a:lstStyle/>
          <a:p>
            <a:r>
              <a:rPr lang="ru-RU" dirty="0"/>
              <a:t>Структура LSTM также напоминает цепочку, но модули выглядят иначе. Вместо одного слоя нейронной сети они содержат целых четыре, и эти слои взаимодействуют особенным образом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9C4C8A-25D5-4856-B099-F5B47029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067" y="3161241"/>
            <a:ext cx="8593667" cy="322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21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7AF42-EBF9-C49F-9360-54412AAD2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9210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7342FBF-B612-1461-7D3F-815CC1CE6F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56569" y="2083228"/>
            <a:ext cx="6726957" cy="404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91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FD3E74-258A-4073-AB75-F2DADBD7D5F9}"/>
              </a:ext>
            </a:extLst>
          </p:cNvPr>
          <p:cNvSpPr txBox="1"/>
          <p:nvPr/>
        </p:nvSpPr>
        <p:spPr>
          <a:xfrm>
            <a:off x="820208" y="2142124"/>
            <a:ext cx="8196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</a:t>
            </a: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Глубокие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DNN) 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CNN)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Рекуррентные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RNN)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Нейронная сеть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AC7A91-CDA2-659C-D794-7DF6C8DC6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058363"/>
            <a:ext cx="11029615" cy="43941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этом этапе формируется датасет с трафиком сети, который включает как нормальный, так и вредоносный трафик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-атаки).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Лог-файлы серверов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Захват трафика с помощью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Wireshark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Tcpdump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Датасеты, например,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CICDDoS2019, NSL-KDD, CAIDA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в реальном времени через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SNMP,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NetFlow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sFlow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трафика: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IP-адреса отправителя и получателя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пакетов за единицу времени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пакетов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соединений с одним 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протоколы (TCP, UDP, ICMP)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жизни соединений (TTL)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</a:p>
        </p:txBody>
      </p: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19EAC6E1-BB2D-F845-5F90-4FB74DCA76B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501400" y="2050362"/>
            <a:ext cx="7189199" cy="439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7"/>
            <a:ext cx="10917819" cy="98699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0CB19-A9D4-43C7-C63D-C431742CD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917818" cy="402326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данные, полученные на предыдущем этапе, должны быть очищены и приведены в удобный формат для машинного обучения.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дубликатов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неинформативных записей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Очистка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(устранение отсутствующих значений, обработка выбросов)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категориальных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числовому виду (например, с помощью One-Hot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и стандартизация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-Max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Standard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9BEB81C-2081-8A39-389C-00CABEE83BB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1193" y="2471271"/>
            <a:ext cx="5943778" cy="2937492"/>
          </a:xfrm>
          <a:prstGeom prst="rect">
            <a:avLst/>
          </a:prstGeo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2E10AEE0-AFC8-6B2A-9C89-B88BD25F254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731064" y="2365047"/>
            <a:ext cx="4552287" cy="339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8E167-6C0D-FF1B-5B94-6A76ED32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830D7BA-060E-0760-9DB2-6602E7995FF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4335" y="2337156"/>
            <a:ext cx="5805592" cy="3218255"/>
          </a:xfrm>
          <a:prstGeom prst="rect">
            <a:avLst/>
          </a:prstGeo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580E8176-0D06-A63D-AE55-1ABBCA24BE9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953583" y="2172402"/>
            <a:ext cx="3139323" cy="413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5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AB434-EE06-4063-B055-361C5349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6D4EE7-B9B8-4BFA-A3DE-739061BE9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11121"/>
          </a:xfrm>
        </p:spPr>
        <p:txBody>
          <a:bodyPr/>
          <a:lstStyle/>
          <a:p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Традиционные алгоритмы машинного обучения позволяют добиться хороших результатов классификации данных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 не менее в последнее десятилетие подход на основе нейронных сетей стал доминирующим в области искусственного интеллекта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показывающего высокую точность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таких задачах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как распознавание речи и изображений,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классификация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текстов и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обработка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естественных языков. Существуют несколько видов часто используемых нейронных сетей: глубокие нейронные сети (DNN),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сверточные нейронные сети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(CNN)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рекуррентные нейронные сети (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RNN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Одной из самых последних разработок в области обработки естественных языков стала нейронная сеть, основанная на архитектуре Трансформера, названная Bidirectional Encoder Representations from Transformers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BERT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276069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581</TotalTime>
  <Words>982</Words>
  <Application>Microsoft Office PowerPoint</Application>
  <PresentationFormat>Широкоэкранный</PresentationFormat>
  <Paragraphs>68</Paragraphs>
  <Slides>19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Corbel</vt:lpstr>
      <vt:lpstr>Gill Sans MT</vt:lpstr>
      <vt:lpstr>Times New Roman</vt:lpstr>
      <vt:lpstr>Wingdings 2</vt:lpstr>
      <vt:lpstr>Дивиденд</vt:lpstr>
      <vt:lpstr>Equation</vt:lpstr>
      <vt:lpstr>Лекция 5</vt:lpstr>
      <vt:lpstr>Классификация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Нейронные сети</vt:lpstr>
      <vt:lpstr>Глубокие нейронные сети</vt:lpstr>
      <vt:lpstr>Глубокие нейронные сети</vt:lpstr>
      <vt:lpstr>Глубокие нейронные сети</vt:lpstr>
      <vt:lpstr>сверточные нейронные сети</vt:lpstr>
      <vt:lpstr>сверточные нейронные сети</vt:lpstr>
      <vt:lpstr>сверточные нейронные сети</vt:lpstr>
      <vt:lpstr>Long short-term memory - LSTM</vt:lpstr>
      <vt:lpstr>Long short-term memory - LSTM</vt:lpstr>
      <vt:lpstr>Long short-term memory - LSTM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34</cp:revision>
  <dcterms:created xsi:type="dcterms:W3CDTF">2023-08-13T17:19:25Z</dcterms:created>
  <dcterms:modified xsi:type="dcterms:W3CDTF">2025-02-15T18:39:53Z</dcterms:modified>
</cp:coreProperties>
</file>